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notesMasterIdLst>
    <p:notesMasterId r:id="rId22"/>
  </p:notesMasterIdLst>
  <p:sldIdLst>
    <p:sldId id="256" r:id="rId2"/>
    <p:sldId id="260" r:id="rId3"/>
    <p:sldId id="258" r:id="rId4"/>
    <p:sldId id="259" r:id="rId5"/>
    <p:sldId id="257" r:id="rId6"/>
    <p:sldId id="267" r:id="rId7"/>
    <p:sldId id="274" r:id="rId8"/>
    <p:sldId id="268" r:id="rId9"/>
    <p:sldId id="269" r:id="rId10"/>
    <p:sldId id="271" r:id="rId11"/>
    <p:sldId id="275" r:id="rId12"/>
    <p:sldId id="265" r:id="rId13"/>
    <p:sldId id="262" r:id="rId14"/>
    <p:sldId id="272" r:id="rId15"/>
    <p:sldId id="270" r:id="rId16"/>
    <p:sldId id="281" r:id="rId17"/>
    <p:sldId id="280" r:id="rId18"/>
    <p:sldId id="279" r:id="rId19"/>
    <p:sldId id="278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5A9907-9766-3C41-AE92-6336E3893072}">
          <p14:sldIdLst>
            <p14:sldId id="256"/>
          </p14:sldIdLst>
        </p14:section>
        <p14:section name="Introduction" id="{89837A18-17C0-E542-ABCB-3C7D6382C719}">
          <p14:sldIdLst>
            <p14:sldId id="260"/>
            <p14:sldId id="258"/>
            <p14:sldId id="259"/>
            <p14:sldId id="257"/>
          </p14:sldIdLst>
        </p14:section>
        <p14:section name="Earthquake Count and Frequency" id="{1BDE93ED-59DE-4B44-882F-FB9EF74CB8E8}">
          <p14:sldIdLst>
            <p14:sldId id="267"/>
            <p14:sldId id="274"/>
            <p14:sldId id="268"/>
            <p14:sldId id="269"/>
            <p14:sldId id="271"/>
            <p14:sldId id="275"/>
          </p14:sldIdLst>
        </p14:section>
        <p14:section name="Earthquake Magnitude &amp; Depth" id="{7298D627-D041-6A41-833E-20520DE9DEAB}">
          <p14:sldIdLst>
            <p14:sldId id="265"/>
            <p14:sldId id="262"/>
            <p14:sldId id="272"/>
            <p14:sldId id="270"/>
          </p14:sldIdLst>
        </p14:section>
        <p14:section name="Impact on casuality" id="{D2CA7C9C-ACEC-0744-8630-2CB7254996E2}">
          <p14:sldIdLst>
            <p14:sldId id="281"/>
            <p14:sldId id="280"/>
            <p14:sldId id="279"/>
            <p14:sldId id="27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DF228-A383-4026-B1F8-D37DB49315BA}" v="140" dt="2024-01-29T20:41:49.393"/>
    <p1510:client id="{3843ADE8-046D-0044-870B-EFDD7BB031E4}" v="989" dt="2024-01-29T19:18:39.389"/>
    <p1510:client id="{736123B0-262A-4778-83C7-D57198DB355C}" v="20" dt="2024-01-30T00:05:10.258"/>
    <p1510:client id="{BA50AB79-2D66-4B2F-92D3-B7D4E5F71C25}" v="12" dt="2024-01-29T09:22:02.369"/>
    <p1510:client id="{BDEC2765-133D-46F2-92EB-31FB6071436C}" v="9" dt="2024-01-29T09:28:17.067"/>
    <p1510:client id="{CBBE62F0-B934-4194-8EBD-3A067D40BC6A}" v="15" dt="2024-01-29T10:20:57.894"/>
    <p1510:client id="{F824FC3E-4EB2-4B58-8F93-C430CBFA885E}" v="135" dt="2024-01-29T09:53:38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6"/>
  </p:normalViewPr>
  <p:slideViewPr>
    <p:cSldViewPr snapToGrid="0">
      <p:cViewPr varScale="1">
        <p:scale>
          <a:sx n="148" d="100"/>
          <a:sy n="148" d="100"/>
        </p:scale>
        <p:origin x="21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B9C7D-2FAB-4377-964A-41B3737C2444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679EBE6-A754-4271-89C3-031AC6FB4C34}">
      <dgm:prSet/>
      <dgm:spPr/>
      <dgm:t>
        <a:bodyPr/>
        <a:lstStyle/>
        <a:p>
          <a:pPr rtl="0"/>
          <a:r>
            <a:rPr lang="en-US" b="1"/>
            <a:t>Total number of earthquakes on land </a:t>
          </a:r>
          <a:r>
            <a:rPr lang="en-US" b="1">
              <a:latin typeface="Aptos Display" panose="02110004020202020204"/>
            </a:rPr>
            <a:t> - </a:t>
          </a:r>
          <a:r>
            <a:rPr lang="en-US" b="1"/>
            <a:t>8194</a:t>
          </a:r>
          <a:endParaRPr lang="en-US" b="0">
            <a:latin typeface="Aptos Display" panose="02110004020202020204"/>
          </a:endParaRPr>
        </a:p>
      </dgm:t>
    </dgm:pt>
    <dgm:pt modelId="{2157DA35-4EF0-4AFF-91D2-BACA3C2ED7E6}" type="parTrans" cxnId="{FCFA5ACC-D0AB-49B6-AFD0-77FF80B1F8DD}">
      <dgm:prSet/>
      <dgm:spPr/>
      <dgm:t>
        <a:bodyPr/>
        <a:lstStyle/>
        <a:p>
          <a:endParaRPr lang="en-US"/>
        </a:p>
      </dgm:t>
    </dgm:pt>
    <dgm:pt modelId="{BF5326F4-9092-4288-8BBC-772B6646F323}" type="sibTrans" cxnId="{FCFA5ACC-D0AB-49B6-AFD0-77FF80B1F8DD}">
      <dgm:prSet/>
      <dgm:spPr/>
      <dgm:t>
        <a:bodyPr/>
        <a:lstStyle/>
        <a:p>
          <a:endParaRPr lang="en-US"/>
        </a:p>
      </dgm:t>
    </dgm:pt>
    <dgm:pt modelId="{151FD7D4-7BE2-45FF-9413-3F081E6F332B}">
      <dgm:prSet/>
      <dgm:spPr/>
      <dgm:t>
        <a:bodyPr/>
        <a:lstStyle/>
        <a:p>
          <a:pPr rtl="0"/>
          <a:r>
            <a:rPr lang="en-US" b="1"/>
            <a:t>Total number of earthquakes including extended </a:t>
          </a:r>
          <a:r>
            <a:rPr lang="en-US" b="1">
              <a:latin typeface="Aptos Display" panose="02110004020202020204"/>
            </a:rPr>
            <a:t>border - 24161</a:t>
          </a:r>
          <a:endParaRPr lang="en-US"/>
        </a:p>
      </dgm:t>
    </dgm:pt>
    <dgm:pt modelId="{DE2C6489-A0DB-4BAB-B8C2-91AADB39C860}" type="parTrans" cxnId="{BEDC399B-04DD-4C65-8CE6-D4C0E56E8D8A}">
      <dgm:prSet/>
      <dgm:spPr/>
      <dgm:t>
        <a:bodyPr/>
        <a:lstStyle/>
        <a:p>
          <a:endParaRPr lang="en-US"/>
        </a:p>
      </dgm:t>
    </dgm:pt>
    <dgm:pt modelId="{99C36556-8132-4E35-ACB7-3E10E5B4E442}" type="sibTrans" cxnId="{BEDC399B-04DD-4C65-8CE6-D4C0E56E8D8A}">
      <dgm:prSet/>
      <dgm:spPr/>
      <dgm:t>
        <a:bodyPr/>
        <a:lstStyle/>
        <a:p>
          <a:endParaRPr lang="en-US"/>
        </a:p>
      </dgm:t>
    </dgm:pt>
    <dgm:pt modelId="{6B5B9AD3-7245-4067-A1CC-5447B6B4D89E}" type="pres">
      <dgm:prSet presAssocID="{362B9C7D-2FAB-4377-964A-41B3737C2444}" presName="linear" presStyleCnt="0">
        <dgm:presLayoutVars>
          <dgm:animLvl val="lvl"/>
          <dgm:resizeHandles val="exact"/>
        </dgm:presLayoutVars>
      </dgm:prSet>
      <dgm:spPr/>
    </dgm:pt>
    <dgm:pt modelId="{3B207922-0090-4A6D-9556-BD875B577885}" type="pres">
      <dgm:prSet presAssocID="{F679EBE6-A754-4271-89C3-031AC6FB4C3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48AA748-4EAA-4D56-AA11-BC64656F84B8}" type="pres">
      <dgm:prSet presAssocID="{BF5326F4-9092-4288-8BBC-772B6646F323}" presName="spacer" presStyleCnt="0"/>
      <dgm:spPr/>
    </dgm:pt>
    <dgm:pt modelId="{63FEC2D7-3A11-4F07-A141-4F2B18153691}" type="pres">
      <dgm:prSet presAssocID="{151FD7D4-7BE2-45FF-9413-3F081E6F332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3603E65-4426-40B1-9B87-6D25F58FEC5A}" type="presOf" srcId="{362B9C7D-2FAB-4377-964A-41B3737C2444}" destId="{6B5B9AD3-7245-4067-A1CC-5447B6B4D89E}" srcOrd="0" destOrd="0" presId="urn:microsoft.com/office/officeart/2005/8/layout/vList2"/>
    <dgm:cxn modelId="{6898104C-A542-4BDF-9BAA-60430C265DDD}" type="presOf" srcId="{F679EBE6-A754-4271-89C3-031AC6FB4C34}" destId="{3B207922-0090-4A6D-9556-BD875B577885}" srcOrd="0" destOrd="0" presId="urn:microsoft.com/office/officeart/2005/8/layout/vList2"/>
    <dgm:cxn modelId="{FB62A973-4FAE-4D83-A83A-295604062F71}" type="presOf" srcId="{151FD7D4-7BE2-45FF-9413-3F081E6F332B}" destId="{63FEC2D7-3A11-4F07-A141-4F2B18153691}" srcOrd="0" destOrd="0" presId="urn:microsoft.com/office/officeart/2005/8/layout/vList2"/>
    <dgm:cxn modelId="{BEDC399B-04DD-4C65-8CE6-D4C0E56E8D8A}" srcId="{362B9C7D-2FAB-4377-964A-41B3737C2444}" destId="{151FD7D4-7BE2-45FF-9413-3F081E6F332B}" srcOrd="1" destOrd="0" parTransId="{DE2C6489-A0DB-4BAB-B8C2-91AADB39C860}" sibTransId="{99C36556-8132-4E35-ACB7-3E10E5B4E442}"/>
    <dgm:cxn modelId="{FCFA5ACC-D0AB-49B6-AFD0-77FF80B1F8DD}" srcId="{362B9C7D-2FAB-4377-964A-41B3737C2444}" destId="{F679EBE6-A754-4271-89C3-031AC6FB4C34}" srcOrd="0" destOrd="0" parTransId="{2157DA35-4EF0-4AFF-91D2-BACA3C2ED7E6}" sibTransId="{BF5326F4-9092-4288-8BBC-772B6646F323}"/>
    <dgm:cxn modelId="{DE927BEB-043C-465A-B480-4C0681E1C368}" type="presParOf" srcId="{6B5B9AD3-7245-4067-A1CC-5447B6B4D89E}" destId="{3B207922-0090-4A6D-9556-BD875B577885}" srcOrd="0" destOrd="0" presId="urn:microsoft.com/office/officeart/2005/8/layout/vList2"/>
    <dgm:cxn modelId="{E1F3F3BA-5B8F-4A3F-9BDC-462BABA11108}" type="presParOf" srcId="{6B5B9AD3-7245-4067-A1CC-5447B6B4D89E}" destId="{648AA748-4EAA-4D56-AA11-BC64656F84B8}" srcOrd="1" destOrd="0" presId="urn:microsoft.com/office/officeart/2005/8/layout/vList2"/>
    <dgm:cxn modelId="{FD7389FE-CD80-41B4-B27F-AE27EF63CF38}" type="presParOf" srcId="{6B5B9AD3-7245-4067-A1CC-5447B6B4D89E}" destId="{63FEC2D7-3A11-4F07-A141-4F2B181536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07922-0090-4A6D-9556-BD875B577885}">
      <dsp:nvSpPr>
        <dsp:cNvPr id="0" name=""/>
        <dsp:cNvSpPr/>
      </dsp:nvSpPr>
      <dsp:spPr>
        <a:xfrm>
          <a:off x="0" y="144189"/>
          <a:ext cx="5393361" cy="19796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Total number of earthquakes on land </a:t>
          </a:r>
          <a:r>
            <a:rPr lang="en-US" sz="3600" b="1" kern="1200">
              <a:latin typeface="Aptos Display" panose="02110004020202020204"/>
            </a:rPr>
            <a:t> - </a:t>
          </a:r>
          <a:r>
            <a:rPr lang="en-US" sz="3600" b="1" kern="1200"/>
            <a:t>8194</a:t>
          </a:r>
          <a:endParaRPr lang="en-US" sz="3600" b="0" kern="1200">
            <a:latin typeface="Aptos Display" panose="02110004020202020204"/>
          </a:endParaRPr>
        </a:p>
      </dsp:txBody>
      <dsp:txXfrm>
        <a:off x="96638" y="240827"/>
        <a:ext cx="5200085" cy="1786364"/>
      </dsp:txXfrm>
    </dsp:sp>
    <dsp:sp modelId="{63FEC2D7-3A11-4F07-A141-4F2B18153691}">
      <dsp:nvSpPr>
        <dsp:cNvPr id="0" name=""/>
        <dsp:cNvSpPr/>
      </dsp:nvSpPr>
      <dsp:spPr>
        <a:xfrm>
          <a:off x="0" y="2227509"/>
          <a:ext cx="5393361" cy="19796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Total number of earthquakes including extended </a:t>
          </a:r>
          <a:r>
            <a:rPr lang="en-US" sz="3600" b="1" kern="1200">
              <a:latin typeface="Aptos Display" panose="02110004020202020204"/>
            </a:rPr>
            <a:t>border - 24161</a:t>
          </a:r>
          <a:endParaRPr lang="en-US" sz="3600" kern="1200"/>
        </a:p>
      </dsp:txBody>
      <dsp:txXfrm>
        <a:off x="96638" y="2324147"/>
        <a:ext cx="5200085" cy="1786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09:49:31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2681 2143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09:49:58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22525 9375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30012-7E4A-0045-9DCC-4879CC6BD11E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F1471-8B05-A242-BA37-854B2EAC5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54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F1471-8B05-A242-BA37-854B2EAC57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0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149A-71B0-5955-D3AA-3A3C91164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F5FAA-FDA5-58D4-B26D-7C0C65C95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0335B-F7F1-AB71-9666-CC13567F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632E5-49E9-5D5B-6C4B-250C63B1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7A138-927C-B186-9EDF-0F9B8DE2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0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EF6B-CB3B-AA64-DCD0-65F96662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726FF-71DD-776B-DD8B-A79633DDD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76A84-DF22-E81B-3659-E41509596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98E96-19A2-880C-9266-D2ECA90C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727CC-8B08-54E8-DBC2-396683A2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4F6A4-0671-06DC-565B-2E1811211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54BF3-5C89-C43A-4773-0191269B7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3E148-F898-7F69-62D7-5594F56BB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EF235-DE8A-E727-9768-03F74AE0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A853-26C1-075C-5738-CF775217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82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49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F531-69B2-6911-4CA3-6BD4D8AB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1A1D6-8BE7-DABF-E022-D6E0C408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1D02C-F78D-53DC-9C38-208E9DA00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BC22B-8C9D-B0A9-02B3-275AAB35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5AB4C-5033-3CC3-0B2C-651D4F6F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4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DABD1-CA4D-72C3-79AC-1F22E70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F2ACC-306A-8193-52C9-B36DBABAE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A4254-C6B3-CF18-3319-B9E623BD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BAF9-DD30-A75F-CAD4-4EF2C632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5E65E-5AB7-6639-130D-6F78942D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058A-1E06-5103-1095-BF9A9559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1C449-C3A6-8F18-358E-10E5E9DCD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7746B-0779-5E9C-A3C0-38445BF80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5AB04-1375-26E6-6894-2619FE10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E1644-5D43-68E2-90F3-4199ABE9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FE39B-1F45-DB1F-CE4E-D183DAD0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86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F80F-F85C-B80B-BA3C-20529A1B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73497-3873-AFCA-DC3F-624D9239D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DAC81-60EE-9924-5B98-568205EBD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E0BE0-8428-2C15-F7F0-98C80C5AB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FF543-8537-FAEF-1AEC-F3E05DAE0D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84D2B-FDA6-EE91-A280-9E4DEF5C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DD24E7-CAB8-234B-D39E-29AF78B9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E91EA-4A6F-F140-5FAE-E8D7C5EC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63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357C-F256-1CB4-54AD-11A2C40C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EA587-40A4-1A05-C942-40F54178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87FDE-A749-5BC2-D898-3324C6B9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DDA6A-B1E6-27CF-EA11-B6E03745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7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16C70A-C7FD-66DB-8017-ABE8BDE6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E6BA8-82F6-2889-FA03-E7CB13B2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2F7EA-3F5A-CE99-C3B4-B8F96A50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A412-DB55-580B-C487-2D5F24E7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9FE04-8137-A9F1-5507-5C626D4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8C48F-EDB9-8C08-100A-AA0A24EDE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3CD11-0DD0-09EF-297B-AC3CF01D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3FA9D-1088-351E-39A4-3828D11D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00813-B0EE-E61F-77F2-CDD40884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2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B4B2-4734-5C0D-3DB6-67EFB103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E51AC4-40EF-3E10-E9DA-FC109934A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451F0-6262-2CCD-030A-ABB434C2A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3FCD4-B157-44C4-3873-4B10F883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9A38-CD09-C8D5-05DA-546A9BFA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E9B0E-5E5F-7F04-8C6D-A3FB26A3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2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E40B5-C876-27C1-C505-695E0E09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7F2AB-903E-452D-D6CF-3445B1427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14E33-0DEE-4808-8649-6BBDEE72C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4EAEFB-8519-6D48-86AE-C48E25CDFF3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B7B24-D5D6-AC8E-3C72-2946DDE6A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D450D-CDE6-5E4A-73C7-3607FBB47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00A679-BC06-884C-B9AB-391AB4CD8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5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eismicresilience.org.nz/t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earthquake.usgs.gov/fdsnws/event/1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eopy.readthedocs.io/en/stable/" TargetMode="External"/><Relationship Id="rId5" Type="http://schemas.openxmlformats.org/officeDocument/2006/relationships/hyperlink" Target="https://ourworldindata.org/natural-disasters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www.naturalearthdata.com/downloads/10m-cultural-vectors/10m-admin-0-countries/" TargetMode="Externa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Japan earthquake and tsunami of 2011 | Facts &amp; Death Toll | Britannica">
            <a:extLst>
              <a:ext uri="{FF2B5EF4-FFF2-40B4-BE49-F238E27FC236}">
                <a16:creationId xmlns:a16="http://schemas.microsoft.com/office/drawing/2014/main" id="{6593BADA-9FBD-EAE6-38E4-2E7579608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" r="876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2" name="Rectangle 309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DAB43-1DDD-CFE6-3CA1-95C8EC1AC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800"/>
              <a:t>Earthquakes of 2010-2023: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025F5-14F9-4F94-7ED4-46980C613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Project 1 Group 6</a:t>
            </a:r>
          </a:p>
        </p:txBody>
      </p:sp>
    </p:spTree>
    <p:extLst>
      <p:ext uri="{BB962C8B-B14F-4D97-AF65-F5344CB8AC3E}">
        <p14:creationId xmlns:p14="http://schemas.microsoft.com/office/powerpoint/2010/main" val="374229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6F0E4-4D64-2A67-1048-92DE01A5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5816-8568-FC17-EE28-32936A5D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951" y="95403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Highest frequency of earthquakes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0A150-119D-59B6-8849-C719F182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68" y="908159"/>
            <a:ext cx="11785051" cy="564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9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EF03F-7FB8-9EBF-0B61-E63BC162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Spatial view of the Earthquake Frequency</a:t>
            </a:r>
          </a:p>
        </p:txBody>
      </p:sp>
      <p:pic>
        <p:nvPicPr>
          <p:cNvPr id="5" name="Picture Placeholder 4" descr="A map of the world">
            <a:extLst>
              <a:ext uri="{FF2B5EF4-FFF2-40B4-BE49-F238E27FC236}">
                <a16:creationId xmlns:a16="http://schemas.microsoft.com/office/drawing/2014/main" id="{5F405F49-CAD3-D769-90A5-AB1FD2DBC9A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14" b="1914"/>
          <a:stretch/>
        </p:blipFill>
        <p:spPr>
          <a:xfrm>
            <a:off x="-16751" y="1588870"/>
            <a:ext cx="12160633" cy="5070693"/>
          </a:xfrm>
        </p:spPr>
      </p:pic>
    </p:spTree>
    <p:extLst>
      <p:ext uri="{BB962C8B-B14F-4D97-AF65-F5344CB8AC3E}">
        <p14:creationId xmlns:p14="http://schemas.microsoft.com/office/powerpoint/2010/main" val="148834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40EF53-5D2A-E3AE-B1AA-9A413AFA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86" y="0"/>
            <a:ext cx="9744823" cy="1600200"/>
          </a:xfrm>
        </p:spPr>
        <p:txBody>
          <a:bodyPr>
            <a:normAutofit/>
          </a:bodyPr>
          <a:lstStyle/>
          <a:p>
            <a:r>
              <a:rPr lang="en-US"/>
              <a:t>Magnitude (&gt;5) &amp; Depth (&lt;100km) of all earthquakes from 2010 to 2023</a:t>
            </a:r>
            <a:br>
              <a:rPr lang="en-US"/>
            </a:br>
            <a:endParaRPr lang="en-AU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16D39D9-7FD9-2197-DD13-85971ABFA2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7036" r="8308"/>
          <a:stretch/>
        </p:blipFill>
        <p:spPr>
          <a:xfrm>
            <a:off x="0" y="1600200"/>
            <a:ext cx="6176514" cy="47242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406EC-9A4F-D505-1D9C-C2B6D89A5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0208" y="2119073"/>
            <a:ext cx="3932237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graph  shows small magnitude(between 5 and 6) of earthquakes occur more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Skewed to the left. </a:t>
            </a:r>
            <a:endParaRPr lang="en-AU"/>
          </a:p>
        </p:txBody>
      </p:sp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CEC2AC24-7323-5321-0EFF-C2FE56E93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5874" r="6764"/>
          <a:stretch/>
        </p:blipFill>
        <p:spPr>
          <a:xfrm>
            <a:off x="6074402" y="1539814"/>
            <a:ext cx="6255463" cy="478465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71AD292-875B-5739-65E7-84BB682A056F}"/>
              </a:ext>
            </a:extLst>
          </p:cNvPr>
          <p:cNvSpPr txBox="1">
            <a:spLocks/>
          </p:cNvSpPr>
          <p:nvPr/>
        </p:nvSpPr>
        <p:spPr>
          <a:xfrm>
            <a:off x="8072857" y="1998303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graph shows the most frequent occurrence of earthquakes between 2010 and 2023 are in a depth of below 20 km.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earthquakes with a depth between 20 and 40 km rank 2</a:t>
            </a:r>
            <a:r>
              <a:rPr lang="en-US" baseline="30000"/>
              <a:t>nd</a:t>
            </a:r>
            <a:r>
              <a:rPr lang="en-US"/>
              <a:t> in terms of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 Some earthquakes occur in the depth between 40 and 60 km while other earthquakes with different depths are less apparent.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498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C36E-487D-C254-0054-F66C7A99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There a Relationship Between Depth and Magnitude?</a:t>
            </a:r>
            <a:endParaRPr lang="en-AU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D18A0D7-D555-B226-5B9F-66CE165418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E69E-8729-DB4D-82DC-FCB82FFFC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graph  shows there is no significant relationship between earthquake magnitude and depth since the correlation coefficient is -0.06.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708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C2C6C8-CF32-1301-D04B-C0BBF9B0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Ranking Magnitude By Country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2AA547-980E-A40A-4C53-C35655B2B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76242"/>
            <a:ext cx="5157787" cy="823912"/>
          </a:xfrm>
        </p:spPr>
        <p:txBody>
          <a:bodyPr/>
          <a:lstStyle/>
          <a:p>
            <a:r>
              <a:rPr lang="en-US"/>
              <a:t>Maximum Earthquake Magnitude Per Country Through 2010-2023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E2E865-96AB-F3EE-7410-5D85565E9D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264" y="2300154"/>
            <a:ext cx="7587124" cy="360680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E7AD67-D3F0-503B-0A03-53E271756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23362" y="1278732"/>
            <a:ext cx="5183188" cy="823912"/>
          </a:xfrm>
        </p:spPr>
        <p:txBody>
          <a:bodyPr/>
          <a:lstStyle/>
          <a:p>
            <a:r>
              <a:rPr lang="en-US"/>
              <a:t>Top 20 Magnitude Earthquakes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CC3328-2960-6628-445F-A236FA49C6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07013" y="2322379"/>
            <a:ext cx="4364859" cy="4475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FC9275-0822-5224-D127-64574118FB46}"/>
              </a:ext>
            </a:extLst>
          </p:cNvPr>
          <p:cNvSpPr txBox="1"/>
          <p:nvPr/>
        </p:nvSpPr>
        <p:spPr>
          <a:xfrm>
            <a:off x="754601" y="6016752"/>
            <a:ext cx="532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Highest magnitude earthquake occurred in Japan 2011. Tsunami disaster and nuclear meltdown 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0D3831-A0D3-15EB-548E-BF7ACC213C9E}"/>
              </a:ext>
            </a:extLst>
          </p:cNvPr>
          <p:cNvSpPr/>
          <p:nvPr/>
        </p:nvSpPr>
        <p:spPr>
          <a:xfrm>
            <a:off x="1106424" y="2679192"/>
            <a:ext cx="457200" cy="2194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3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466648-7F8B-2483-1696-C5E54FF7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Views of Maximum Earthquake Magnitude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56B18C-0B2A-A29D-2E0A-BC332BE781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219" y="1832017"/>
            <a:ext cx="5332411" cy="504181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D5C877D-5569-7F6E-3E9F-8624C2EE59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5144" y="1891968"/>
            <a:ext cx="5425354" cy="4981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D9D665-FF03-7361-8585-C52FA083A5C2}"/>
              </a:ext>
            </a:extLst>
          </p:cNvPr>
          <p:cNvSpPr txBox="1"/>
          <p:nvPr/>
        </p:nvSpPr>
        <p:spPr>
          <a:xfrm>
            <a:off x="7461504" y="1392021"/>
            <a:ext cx="36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Ring of fire on the Pacific Rim</a:t>
            </a:r>
          </a:p>
        </p:txBody>
      </p:sp>
    </p:spTree>
    <p:extLst>
      <p:ext uri="{BB962C8B-B14F-4D97-AF65-F5344CB8AC3E}">
        <p14:creationId xmlns:p14="http://schemas.microsoft.com/office/powerpoint/2010/main" val="223156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map of the world&#10;&#10;Description automatically generated">
            <a:extLst>
              <a:ext uri="{FF2B5EF4-FFF2-40B4-BE49-F238E27FC236}">
                <a16:creationId xmlns:a16="http://schemas.microsoft.com/office/drawing/2014/main" id="{CE66A836-4778-AB37-755B-0A60B3080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91" y="0"/>
            <a:ext cx="9643218" cy="578593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FC54E3-C6C5-CA10-B807-C002F4CF8550}"/>
              </a:ext>
            </a:extLst>
          </p:cNvPr>
          <p:cNvSpPr txBox="1"/>
          <p:nvPr/>
        </p:nvSpPr>
        <p:spPr>
          <a:xfrm>
            <a:off x="5651261" y="6090452"/>
            <a:ext cx="6466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/>
              <a:t>Blue = no data available</a:t>
            </a:r>
          </a:p>
          <a:p>
            <a:pPr algn="r"/>
            <a:r>
              <a:rPr lang="en-AU"/>
              <a:t>Any shade of pink = countries where earthquakes occurred</a:t>
            </a:r>
          </a:p>
        </p:txBody>
      </p:sp>
    </p:spTree>
    <p:extLst>
      <p:ext uri="{BB962C8B-B14F-4D97-AF65-F5344CB8AC3E}">
        <p14:creationId xmlns:p14="http://schemas.microsoft.com/office/powerpoint/2010/main" val="2779000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49252B45-B0F9-A4F7-F96B-4A8F28658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0" y="712178"/>
            <a:ext cx="10586540" cy="4763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19DF3-3F9E-7657-B868-0CDDA5FDFF4D}"/>
              </a:ext>
            </a:extLst>
          </p:cNvPr>
          <p:cNvSpPr txBox="1"/>
          <p:nvPr/>
        </p:nvSpPr>
        <p:spPr>
          <a:xfrm>
            <a:off x="1281765" y="5405783"/>
            <a:ext cx="9628470" cy="462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400"/>
              <a:t>Haiti 225k &gt; Turkey 51k &gt; Japan 20k &gt; Others fewer than 10k each: varying levels of preparedness and the extent of the impact</a:t>
            </a:r>
          </a:p>
        </p:txBody>
      </p:sp>
    </p:spTree>
    <p:extLst>
      <p:ext uri="{BB962C8B-B14F-4D97-AF65-F5344CB8AC3E}">
        <p14:creationId xmlns:p14="http://schemas.microsoft.com/office/powerpoint/2010/main" val="211827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colored dots&#10;&#10;Description automatically generated">
            <a:extLst>
              <a:ext uri="{FF2B5EF4-FFF2-40B4-BE49-F238E27FC236}">
                <a16:creationId xmlns:a16="http://schemas.microsoft.com/office/drawing/2014/main" id="{9C2EA4A1-83C4-0969-C6AD-53609FFE7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3" y="931425"/>
            <a:ext cx="11100333" cy="4995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BBCDB-6433-B7C5-3703-D05EE186EF9A}"/>
              </a:ext>
            </a:extLst>
          </p:cNvPr>
          <p:cNvSpPr txBox="1"/>
          <p:nvPr/>
        </p:nvSpPr>
        <p:spPr>
          <a:xfrm>
            <a:off x="2581350" y="5926575"/>
            <a:ext cx="702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0" i="0">
                <a:solidFill>
                  <a:srgbClr val="374151"/>
                </a:solidFill>
                <a:effectLst/>
                <a:latin typeface="Söhne"/>
              </a:rPr>
              <a:t>More economic damage, relative to GDP, seen in less developed regions.</a:t>
            </a:r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954414-39BE-DD96-EB74-B1344210617C}"/>
              </a:ext>
            </a:extLst>
          </p:cNvPr>
          <p:cNvSpPr/>
          <p:nvPr/>
        </p:nvSpPr>
        <p:spPr>
          <a:xfrm>
            <a:off x="4093029" y="2057400"/>
            <a:ext cx="4735285" cy="2155371"/>
          </a:xfrm>
          <a:prstGeom prst="rect">
            <a:avLst/>
          </a:prstGeom>
          <a:solidFill>
            <a:srgbClr val="FF0000">
              <a:alpha val="26869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F556E-9C0F-964C-BF2E-45B1C17719F1}"/>
              </a:ext>
            </a:extLst>
          </p:cNvPr>
          <p:cNvSpPr txBox="1"/>
          <p:nvPr/>
        </p:nvSpPr>
        <p:spPr>
          <a:xfrm>
            <a:off x="5105400" y="2155371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Least developed regions</a:t>
            </a:r>
          </a:p>
        </p:txBody>
      </p:sp>
    </p:spTree>
    <p:extLst>
      <p:ext uri="{BB962C8B-B14F-4D97-AF65-F5344CB8AC3E}">
        <p14:creationId xmlns:p14="http://schemas.microsoft.com/office/powerpoint/2010/main" val="2084554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orange bars&#10;&#10;Description automatically generated">
            <a:extLst>
              <a:ext uri="{FF2B5EF4-FFF2-40B4-BE49-F238E27FC236}">
                <a16:creationId xmlns:a16="http://schemas.microsoft.com/office/drawing/2014/main" id="{596CE502-9A18-5783-9C24-8EDA41D66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346"/>
            <a:ext cx="121920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D8667-838C-D34E-B810-DCAEB0A9868A}"/>
              </a:ext>
            </a:extLst>
          </p:cNvPr>
          <p:cNvSpPr txBox="1"/>
          <p:nvPr/>
        </p:nvSpPr>
        <p:spPr>
          <a:xfrm>
            <a:off x="573975" y="4543158"/>
            <a:ext cx="11044049" cy="1887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200"/>
              <a:t>Haiti, a less developed region, stands out with the highest number of deaths and death-to-affected ratio.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200"/>
              <a:t>Turkey, an emerging region, has the second-highest deaths but a lower death-to-affected ratio, indicating its economic status possibly linked to the region’s preparedness.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200"/>
              <a:t>China ranks second in total people affected but maintains a low death-to-affected ratio.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200"/>
              <a:t>Japan, a developed region, has the second-highest death-to-affected ratio, attributed to the highest magnitude level during the specified period.</a:t>
            </a:r>
          </a:p>
          <a:p>
            <a:pPr>
              <a:lnSpc>
                <a:spcPct val="200000"/>
              </a:lnSpc>
            </a:pPr>
            <a:r>
              <a:rPr lang="en-AU" sz="1200" b="1"/>
              <a:t>⇒    Death rates may vary based on economic status, preparedness, and earthquake severity.</a:t>
            </a:r>
          </a:p>
        </p:txBody>
      </p:sp>
    </p:spTree>
    <p:extLst>
      <p:ext uri="{BB962C8B-B14F-4D97-AF65-F5344CB8AC3E}">
        <p14:creationId xmlns:p14="http://schemas.microsoft.com/office/powerpoint/2010/main" val="68926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3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FE42D2-DCCC-B439-FE3E-8C77BE1D939A}"/>
              </a:ext>
            </a:extLst>
          </p:cNvPr>
          <p:cNvSpPr>
            <a:spLocks/>
          </p:cNvSpPr>
          <p:nvPr/>
        </p:nvSpPr>
        <p:spPr>
          <a:xfrm>
            <a:off x="218427" y="143571"/>
            <a:ext cx="4532138" cy="723970"/>
          </a:xfrm>
          <a:prstGeom prst="rect">
            <a:avLst/>
          </a:prstGeom>
        </p:spPr>
        <p:txBody>
          <a:bodyPr/>
          <a:lstStyle/>
          <a:p>
            <a:pPr defTabSz="795528">
              <a:spcAft>
                <a:spcPts val="600"/>
              </a:spcAft>
            </a:pPr>
            <a:r>
              <a:rPr lang="en-AU" sz="2800" b="1" kern="1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Objectives</a:t>
            </a:r>
            <a:endParaRPr lang="en-US" sz="2800" b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7BCB1C-6921-D983-1958-66D120EA5634}"/>
              </a:ext>
            </a:extLst>
          </p:cNvPr>
          <p:cNvSpPr>
            <a:spLocks/>
          </p:cNvSpPr>
          <p:nvPr/>
        </p:nvSpPr>
        <p:spPr>
          <a:xfrm>
            <a:off x="120293" y="971058"/>
            <a:ext cx="6718631" cy="550004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795528">
              <a:spcAft>
                <a:spcPts val="600"/>
              </a:spcAft>
              <a:tabLst>
                <a:tab pos="397764" algn="l"/>
              </a:tabLst>
            </a:pPr>
            <a:endParaRPr lang="en-AU" sz="1600" kern="100" dirty="0">
              <a:solidFill>
                <a:schemeClr val="tx1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endParaRP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Retrieve earthquake data from various open API sources </a:t>
            </a: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Record the number of earthquakes across different countries. Rank the 10 top countries by the number of earthquakes and through time. Analyse the spatial distribution of the number of earthquakes. </a:t>
            </a: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Investigate the frequency of earthquakes per month and year. Analyse this spatially  </a:t>
            </a:r>
            <a:endParaRPr lang="en-AU" b="1" kern="100" dirty="0">
              <a:solidFill>
                <a:schemeClr val="tx1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endParaRPr>
          </a:p>
          <a:p>
            <a:pPr marL="854964" lvl="1" indent="-457200" defTabSz="795528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Note: in answering this question we thought there was some redundancy with the previous question so was not pursued</a:t>
            </a: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Look at the distribution and spatial characteristics of the magnitudes of earthquakes. Is there any correlation between earthquake magnitude and depth? </a:t>
            </a: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Investigate what are the relationships between magnitude of earthquake and causality rates and determine which countries are most affected. Is there a relationship between causality rates and a countries economic status? </a:t>
            </a:r>
          </a:p>
          <a:p>
            <a:pPr marL="457200" indent="-457200" defTabSz="795528">
              <a:spcAft>
                <a:spcPts val="600"/>
              </a:spcAft>
              <a:buFont typeface="+mj-lt"/>
              <a:buAutoNum type="arabicPeriod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Stretch Question: Is it possible to correlate tidal fluctuations with earthquake occurrence </a:t>
            </a:r>
          </a:p>
          <a:p>
            <a:pPr marL="854964" lvl="1" indent="-457200" defTabSz="795528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97764" algn="l"/>
              </a:tabLst>
            </a:pPr>
            <a:r>
              <a:rPr lang="en-AU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Note: Not enough time to investigate</a:t>
            </a:r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15FDB4D-1C00-E04A-5E54-9ABC4BB9AA9E}"/>
              </a:ext>
            </a:extLst>
          </p:cNvPr>
          <p:cNvSpPr>
            <a:spLocks/>
          </p:cNvSpPr>
          <p:nvPr/>
        </p:nvSpPr>
        <p:spPr>
          <a:xfrm>
            <a:off x="7057351" y="143571"/>
            <a:ext cx="4554458" cy="723970"/>
          </a:xfrm>
          <a:prstGeom prst="rect">
            <a:avLst/>
          </a:prstGeom>
        </p:spPr>
        <p:txBody>
          <a:bodyPr/>
          <a:lstStyle/>
          <a:p>
            <a:pPr defTabSz="795528">
              <a:spcAft>
                <a:spcPts val="600"/>
              </a:spcAft>
            </a:pPr>
            <a:r>
              <a:rPr lang="en-AU" sz="2088" b="1" kern="1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Times New Roman" panose="02020603050405020304" pitchFamily="18" charset="0"/>
              </a:rPr>
              <a:t>Assumptions and Filters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50DD4-C209-B886-0534-BA5CBC2AD56C}"/>
              </a:ext>
            </a:extLst>
          </p:cNvPr>
          <p:cNvSpPr>
            <a:spLocks/>
          </p:cNvSpPr>
          <p:nvPr/>
        </p:nvSpPr>
        <p:spPr>
          <a:xfrm>
            <a:off x="7057351" y="754925"/>
            <a:ext cx="4554458" cy="323764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95528">
              <a:spcAft>
                <a:spcPts val="600"/>
              </a:spcAft>
            </a:pPr>
            <a:r>
              <a:rPr lang="en-AU" sz="1740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To reduce the size of the dataset, we’ve needed to filter out earthquakes from the data retrieval. We are:</a:t>
            </a:r>
          </a:p>
          <a:p>
            <a:pPr marL="298323" indent="-298323" defTabSz="795528">
              <a:spcAft>
                <a:spcPts val="600"/>
              </a:spcAft>
              <a:buFont typeface="Symbol" pitchFamily="2" charset="2"/>
              <a:buChar char=""/>
            </a:pPr>
            <a:r>
              <a:rPr lang="en-AU" sz="1740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restricting earthquake magnitude to greater or equal to 5 </a:t>
            </a:r>
          </a:p>
          <a:p>
            <a:pPr marL="298323" indent="-298323" defTabSz="795528">
              <a:spcAft>
                <a:spcPts val="600"/>
              </a:spcAft>
              <a:buFont typeface="Symbol" pitchFamily="2" charset="2"/>
              <a:buChar char=""/>
            </a:pPr>
            <a:r>
              <a:rPr lang="en-AU" sz="1740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retrieving data from 2010-2023</a:t>
            </a:r>
          </a:p>
          <a:p>
            <a:pPr marL="298323" indent="-298323" defTabSz="795528">
              <a:spcAft>
                <a:spcPts val="600"/>
              </a:spcAft>
              <a:buFont typeface="Symbol" pitchFamily="2" charset="2"/>
              <a:buChar char=""/>
            </a:pPr>
            <a:r>
              <a:rPr lang="en-AU" sz="1740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filtering out earthquakes with a recorded depth of greater than 100km</a:t>
            </a: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0D0F76-1CA9-CD9B-74E1-782D2CC3FB7B}"/>
              </a:ext>
            </a:extLst>
          </p:cNvPr>
          <p:cNvSpPr txBox="1"/>
          <p:nvPr/>
        </p:nvSpPr>
        <p:spPr>
          <a:xfrm>
            <a:off x="6507561" y="3992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7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4A1B1-DE33-3FA6-057C-90B18D1C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3400"/>
              <a:t>Summary &amp; Recommendations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12A6C-A246-01C6-1DE6-32CDF232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1" y="261257"/>
            <a:ext cx="7021286" cy="6389914"/>
          </a:xfrm>
        </p:spPr>
        <p:txBody>
          <a:bodyPr anchor="ctr">
            <a:normAutofit fontScale="92500" lnSpcReduction="10000"/>
          </a:bodyPr>
          <a:lstStyle/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We were able to successfully use the USGS API interface to retrieve &gt;20000 earthquakes from 2010 to 2023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We were successfully able to capture the number of earthquakes across different countries. We ranked these countries by the number of earthquakes and through space &amp; time. We also used an extended boundary of countries to catch earthquakes nearby to other countries which could impact that country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We observed the left skewedness of earthquake magnitude and depth &amp; found that there were no correlations between depth and magnitude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We observed the spatial distribution of maximum magnitude of earthquakes and ranked countries by largest earthquake magnitude experienced. 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Effect of earthquakes:</a:t>
            </a:r>
          </a:p>
          <a:p>
            <a:pPr lvl="1"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We </a:t>
            </a: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observed the countries that have the highest cumulative </a:t>
            </a: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causality rates from </a:t>
            </a: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earthquakes</a:t>
            </a: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lvl="1"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We observed that poorly developed nations suffer greatest economic impact from earthquakes. </a:t>
            </a:r>
          </a:p>
          <a:p>
            <a:pPr lvl="1"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The death-to-affected ratio may be influenced to</a:t>
            </a: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 a country’s economic status (preparedness). The Japan outlier suggests that the earthquake magnitude also has a role to play</a:t>
            </a:r>
          </a:p>
          <a:p>
            <a:pPr marL="0" indent="0" defTabSz="795528">
              <a:spcAft>
                <a:spcPts val="600"/>
              </a:spcAft>
              <a:buNone/>
              <a:tabLst>
                <a:tab pos="397764" algn="l"/>
              </a:tabLst>
            </a:pPr>
            <a:r>
              <a:rPr lang="en-AU" sz="16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Recommendations: 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Further investigate the link between tidal fluctuations and earthquake occurrence</a:t>
            </a:r>
          </a:p>
          <a:p>
            <a:pPr defTabSz="795528">
              <a:spcAft>
                <a:spcPts val="600"/>
              </a:spcAft>
              <a:tabLst>
                <a:tab pos="397764" algn="l"/>
              </a:tabLst>
            </a:pPr>
            <a:r>
              <a:rPr lang="en-AU" sz="16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Broaden the filters out of magnitude and depth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541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387B7D-423E-0011-1C89-397C18ACF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" t="15849" r="2289" b="15394"/>
          <a:stretch/>
        </p:blipFill>
        <p:spPr bwMode="auto">
          <a:xfrm>
            <a:off x="642938" y="815975"/>
            <a:ext cx="5743575" cy="4108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C315E1-903B-EEBF-08FA-6A1AA137984B}"/>
              </a:ext>
            </a:extLst>
          </p:cNvPr>
          <p:cNvSpPr txBox="1"/>
          <p:nvPr/>
        </p:nvSpPr>
        <p:spPr>
          <a:xfrm>
            <a:off x="642938" y="4102100"/>
            <a:ext cx="5743575" cy="8223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50" b="1">
                <a:solidFill>
                  <a:srgbClr val="FFFFFF"/>
                </a:solidFill>
              </a:rPr>
              <a:t>https://</a:t>
            </a:r>
            <a:r>
              <a:rPr lang="en-US" sz="1150" b="1" err="1">
                <a:solidFill>
                  <a:srgbClr val="FFFFFF"/>
                </a:solidFill>
              </a:rPr>
              <a:t>wildgooseeducation-static.myshopblocks.com</a:t>
            </a:r>
            <a:r>
              <a:rPr lang="en-US" sz="1150" b="1">
                <a:solidFill>
                  <a:srgbClr val="FFFFFF"/>
                </a:solidFill>
              </a:rPr>
              <a:t>/images/2018/11/contain/2048x2048/98223b5c43ffb4d324090f8bf1853641.jpg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AB1B2-40AA-C2E3-55D9-9C3384237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4"/>
          <a:stretch/>
        </p:blipFill>
        <p:spPr>
          <a:xfrm>
            <a:off x="6461125" y="815975"/>
            <a:ext cx="5086350" cy="4108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02B535-1F44-AABF-38DB-7FB501483F7A}"/>
              </a:ext>
            </a:extLst>
          </p:cNvPr>
          <p:cNvSpPr txBox="1"/>
          <p:nvPr/>
        </p:nvSpPr>
        <p:spPr>
          <a:xfrm>
            <a:off x="6461125" y="4102100"/>
            <a:ext cx="5086350" cy="8223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50" b="1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https://www.seismicresilience.org.nz/to</a:t>
            </a:r>
            <a:r>
              <a:rPr lang="en-US" sz="1150" b="1">
                <a:solidFill>
                  <a:srgbClr val="FFFFFF"/>
                </a:solidFill>
              </a:rPr>
              <a:t>pics/seismic-science-and-site-influences/seismicity-in-new-</a:t>
            </a:r>
            <a:r>
              <a:rPr lang="en-US" sz="1150" b="1" err="1">
                <a:solidFill>
                  <a:srgbClr val="FFFFFF"/>
                </a:solidFill>
              </a:rPr>
              <a:t>zealand</a:t>
            </a:r>
            <a:r>
              <a:rPr lang="en-US" sz="1150" b="1">
                <a:solidFill>
                  <a:srgbClr val="FFFFFF"/>
                </a:solidFill>
              </a:rPr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CC392-1BE4-3030-8369-9FCA7D0C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an earthquake?</a:t>
            </a:r>
          </a:p>
        </p:txBody>
      </p:sp>
    </p:spTree>
    <p:extLst>
      <p:ext uri="{BB962C8B-B14F-4D97-AF65-F5344CB8AC3E}">
        <p14:creationId xmlns:p14="http://schemas.microsoft.com/office/powerpoint/2010/main" val="428207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6B7D-3685-6282-5209-2E095A36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81755"/>
            <a:ext cx="11506199" cy="1325563"/>
          </a:xfrm>
        </p:spPr>
        <p:txBody>
          <a:bodyPr/>
          <a:lstStyle/>
          <a:p>
            <a:r>
              <a:rPr lang="en-US"/>
              <a:t>How do we measure and classify earthquakes?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F61C0F-4885-A296-9218-0D27CC1C6E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200" y="3307886"/>
            <a:ext cx="4980272" cy="320104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F678B-79EE-BAE8-5A13-6C34B34D8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2900" y="1177493"/>
            <a:ext cx="11103429" cy="2082346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Earthquakes are measured at seismic stations with seismographs</a:t>
            </a:r>
          </a:p>
          <a:p>
            <a:r>
              <a:rPr lang="en-US"/>
              <a:t>Earthquake magnitude is a measure of:</a:t>
            </a:r>
          </a:p>
          <a:p>
            <a:pPr lvl="1"/>
            <a:r>
              <a:rPr lang="en-US"/>
              <a:t> the “amplitude” or ”size” of recorded earthquake wave </a:t>
            </a:r>
          </a:p>
          <a:p>
            <a:pPr lvl="1"/>
            <a:r>
              <a:rPr lang="en-US"/>
              <a:t>Normalised to 100km from the epicentre</a:t>
            </a:r>
          </a:p>
          <a:p>
            <a:r>
              <a:rPr lang="en-US"/>
              <a:t>Magnitude is in logarthimic scale (base 10) called the Richter scale</a:t>
            </a:r>
          </a:p>
          <a:p>
            <a:r>
              <a:rPr lang="en-US"/>
              <a:t>Relationship between magnitude and energy is unclear. E.g. energy released for a magnitude 7 earthquake is 32 times greater than a magnitude 6 earthquake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1716-B970-1EDB-3635-2CB7B9E12B6B}"/>
              </a:ext>
            </a:extLst>
          </p:cNvPr>
          <p:cNvSpPr txBox="1"/>
          <p:nvPr/>
        </p:nvSpPr>
        <p:spPr>
          <a:xfrm>
            <a:off x="0" y="6426176"/>
            <a:ext cx="6270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/>
              <a:t>https://www.britannica.com/science/earthquake-geology/Earthquake-magnitude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799BA6B-62E0-8BE0-2CD0-3CBCA441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71" y="3292497"/>
            <a:ext cx="6945029" cy="29425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49D9C-97D4-A46B-6E81-B2E781A1D18B}"/>
              </a:ext>
            </a:extLst>
          </p:cNvPr>
          <p:cNvSpPr txBox="1"/>
          <p:nvPr/>
        </p:nvSpPr>
        <p:spPr>
          <a:xfrm>
            <a:off x="6019800" y="639351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/>
              <a:t>https://lisbonquake.com/en-GB/blog/the-four-types-of-seismic-waves</a:t>
            </a:r>
          </a:p>
        </p:txBody>
      </p:sp>
    </p:spTree>
    <p:extLst>
      <p:ext uri="{BB962C8B-B14F-4D97-AF65-F5344CB8AC3E}">
        <p14:creationId xmlns:p14="http://schemas.microsoft.com/office/powerpoint/2010/main" val="272762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D45D0-151C-E57D-EB0B-4F5A991C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retrieval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BC9CC-78B2-F8DC-2E50-12FC0AA50E80}"/>
              </a:ext>
            </a:extLst>
          </p:cNvPr>
          <p:cNvSpPr>
            <a:spLocks/>
          </p:cNvSpPr>
          <p:nvPr/>
        </p:nvSpPr>
        <p:spPr>
          <a:xfrm>
            <a:off x="609600" y="2034477"/>
            <a:ext cx="5663588" cy="70372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7240">
              <a:spcAft>
                <a:spcPts val="600"/>
              </a:spcAft>
            </a:pP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of 10-degree bins of latitude and longitude for USGS earthquake retrieval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6B5385-44FF-0EC9-410B-7D3A2FBE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464" y="2617311"/>
            <a:ext cx="6361741" cy="339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0C6283-86E1-6050-28C9-5D8E8D9B4731}"/>
              </a:ext>
            </a:extLst>
          </p:cNvPr>
          <p:cNvSpPr>
            <a:spLocks/>
          </p:cNvSpPr>
          <p:nvPr/>
        </p:nvSpPr>
        <p:spPr>
          <a:xfrm>
            <a:off x="6433457" y="1724467"/>
            <a:ext cx="4427124" cy="70372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7240">
              <a:spcAft>
                <a:spcPts val="600"/>
              </a:spcAft>
            </a:pPr>
            <a:r>
              <a:rPr lang="en-US" sz="153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Sources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B94917-8977-FD02-CA31-6D01CE20EE3C}"/>
              </a:ext>
            </a:extLst>
          </p:cNvPr>
          <p:cNvSpPr>
            <a:spLocks/>
          </p:cNvSpPr>
          <p:nvPr/>
        </p:nvSpPr>
        <p:spPr>
          <a:xfrm>
            <a:off x="6433457" y="2155371"/>
            <a:ext cx="5148943" cy="44196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7240">
              <a:spcAft>
                <a:spcPts val="600"/>
              </a:spcAft>
            </a:pP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United States Geological Survey</a:t>
            </a: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API</a:t>
            </a:r>
          </a:p>
          <a:p>
            <a:pPr marL="388620" lvl="1" defTabSz="777240">
              <a:spcAft>
                <a:spcPts val="600"/>
              </a:spcAft>
            </a:pPr>
            <a:r>
              <a:rPr lang="en-US" sz="11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Earthquake Data Retrieval</a:t>
            </a:r>
          </a:p>
          <a:p>
            <a:pPr defTabSz="777240">
              <a:spcAft>
                <a:spcPts val="600"/>
              </a:spcAft>
            </a:pPr>
            <a:endParaRPr lang="en-US" sz="153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77240">
              <a:spcAft>
                <a:spcPts val="600"/>
              </a:spcAft>
            </a:pP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Natural Earth.com</a:t>
            </a: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Shapefile</a:t>
            </a:r>
          </a:p>
          <a:p>
            <a:pPr marL="388620" lvl="1" defTabSz="777240">
              <a:spcAft>
                <a:spcPts val="600"/>
              </a:spcAft>
            </a:pPr>
            <a:r>
              <a:rPr lang="en-US" sz="11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Country Outlines and Geographic &amp; Economic Data</a:t>
            </a:r>
          </a:p>
          <a:p>
            <a:pPr defTabSz="777240">
              <a:spcAft>
                <a:spcPts val="600"/>
              </a:spcAft>
            </a:pPr>
            <a:endParaRPr lang="en-US" sz="153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77240">
              <a:spcAft>
                <a:spcPts val="600"/>
              </a:spcAft>
            </a:pP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Our World in Data.org</a:t>
            </a: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csv</a:t>
            </a:r>
          </a:p>
          <a:p>
            <a:pPr marL="388620" lvl="1" defTabSz="777240">
              <a:spcAft>
                <a:spcPts val="600"/>
              </a:spcAft>
            </a:pPr>
            <a:r>
              <a:rPr lang="en-US" sz="11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Earthquake casualty statistics and economic impacts</a:t>
            </a:r>
          </a:p>
          <a:p>
            <a:pPr defTabSz="777240">
              <a:spcAft>
                <a:spcPts val="600"/>
              </a:spcAft>
            </a:pPr>
            <a:endParaRPr lang="en-US" sz="153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77240">
              <a:spcAft>
                <a:spcPts val="600"/>
              </a:spcAft>
            </a:pP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GeoPy</a:t>
            </a: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Python Module API</a:t>
            </a:r>
          </a:p>
          <a:p>
            <a:pPr marL="388620" lvl="1" defTabSz="777240">
              <a:spcAft>
                <a:spcPts val="600"/>
              </a:spcAft>
            </a:pPr>
            <a:r>
              <a:rPr lang="en-US" sz="11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Geocoding web services for earthquake location information</a:t>
            </a:r>
          </a:p>
          <a:p>
            <a:pPr marL="388620" lvl="1" defTabSz="777240">
              <a:spcAft>
                <a:spcPts val="600"/>
              </a:spcAft>
            </a:pPr>
            <a:endParaRPr lang="en-US" sz="119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133F6-A549-C514-4D6D-EBA63CA5C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3879" y="2036847"/>
            <a:ext cx="1238275" cy="612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4FFC4-A706-4F18-D5F0-3C027E690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4939" y="2919216"/>
            <a:ext cx="1716153" cy="374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2A47A3-8D1B-4399-6BA3-FC0865A38C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451" y="3717194"/>
            <a:ext cx="1015128" cy="472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48C4D-1551-7D28-ABD6-7705960738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2809" y="4655178"/>
            <a:ext cx="1628041" cy="52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0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9ED6B-01F3-C85F-68EA-C96C61C4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0E36DF9-1734-F354-23ED-F8F7F665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94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Earthquake Analysis by Country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869DD1-C87F-983B-7BA3-F023C6556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3200" y="804672"/>
            <a:ext cx="6575890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Arial"/>
                <a:cs typeface="Arial"/>
              </a:rPr>
              <a:t>Number of earthquakes across different countries from 2010 to 2023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Arial"/>
                <a:cs typeface="Arial"/>
              </a:rPr>
              <a:t>Top 10 countries with number of earthquakes  including the extended borders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Arial"/>
                <a:cs typeface="Arial"/>
              </a:rPr>
              <a:t>Spatial distribution of the number of earthquakes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0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330B-156E-FD7B-E54B-113341F42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72" y="457200"/>
            <a:ext cx="10900849" cy="961104"/>
          </a:xfrm>
        </p:spPr>
        <p:txBody>
          <a:bodyPr/>
          <a:lstStyle/>
          <a:p>
            <a:r>
              <a:rPr lang="en-US" b="1">
                <a:solidFill>
                  <a:srgbClr val="BF4F14"/>
                </a:solidFill>
              </a:rPr>
              <a:t>What is On Land and Extended Border ?</a:t>
            </a:r>
          </a:p>
        </p:txBody>
      </p:sp>
      <p:pic>
        <p:nvPicPr>
          <p:cNvPr id="5" name="Picture Placeholder 4" descr="A map of the world&#10;&#10;Description automatically generated">
            <a:extLst>
              <a:ext uri="{FF2B5EF4-FFF2-40B4-BE49-F238E27FC236}">
                <a16:creationId xmlns:a16="http://schemas.microsoft.com/office/drawing/2014/main" id="{20538F77-18F7-CF64-8644-1DE0CCDBC5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437" r="11437"/>
          <a:stretch/>
        </p:blipFill>
        <p:spPr>
          <a:xfrm>
            <a:off x="1057054" y="1479172"/>
            <a:ext cx="9917675" cy="4931054"/>
          </a:xfrm>
          <a:ln>
            <a:solidFill>
              <a:srgbClr val="4472C4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81C5A65-1333-AF17-FFE2-298BA9BF8B52}"/>
                  </a:ext>
                </a:extLst>
              </p14:cNvPr>
              <p14:cNvContentPartPr/>
              <p14:nvPr/>
            </p14:nvContentPartPr>
            <p14:xfrm>
              <a:off x="-566207" y="809624"/>
              <a:ext cx="15875" cy="1587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81C5A65-1333-AF17-FFE2-298BA9BF8B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59957" y="15874"/>
                <a:ext cx="1587500" cy="15875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FCB7E56-7FF0-5D15-9533-45E17370F37E}"/>
              </a:ext>
            </a:extLst>
          </p:cNvPr>
          <p:cNvSpPr txBox="1"/>
          <p:nvPr/>
        </p:nvSpPr>
        <p:spPr>
          <a:xfrm>
            <a:off x="8620125" y="49530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C5A2F9F-8B2C-0A18-C364-996E1FE73373}"/>
                  </a:ext>
                </a:extLst>
              </p14:cNvPr>
              <p14:cNvContentPartPr/>
              <p14:nvPr/>
            </p14:nvContentPartPr>
            <p14:xfrm>
              <a:off x="11340041" y="5148791"/>
              <a:ext cx="15875" cy="1587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C5A2F9F-8B2C-0A18-C364-996E1FE733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6291" y="4355041"/>
                <a:ext cx="1587500" cy="15875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A27B074-79FA-0CAD-65FB-651CB3D73274}"/>
              </a:ext>
            </a:extLst>
          </p:cNvPr>
          <p:cNvSpPr txBox="1"/>
          <p:nvPr/>
        </p:nvSpPr>
        <p:spPr>
          <a:xfrm>
            <a:off x="8572500" y="48418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A46055-2328-1E61-CA2C-53A010AD9C62}"/>
              </a:ext>
            </a:extLst>
          </p:cNvPr>
          <p:cNvSpPr txBox="1"/>
          <p:nvPr/>
        </p:nvSpPr>
        <p:spPr>
          <a:xfrm>
            <a:off x="7858125" y="568325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Ext Borders</a:t>
            </a:r>
          </a:p>
        </p:txBody>
      </p:sp>
    </p:spTree>
    <p:extLst>
      <p:ext uri="{BB962C8B-B14F-4D97-AF65-F5344CB8AC3E}">
        <p14:creationId xmlns:p14="http://schemas.microsoft.com/office/powerpoint/2010/main" val="424010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3B0C8-0B5A-E50E-43B8-2E7F418B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36777" cy="1695979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1400" b="1" kern="1200"/>
            </a:br>
            <a:r>
              <a:rPr lang="en-US" sz="2000" b="1" kern="1200">
                <a:latin typeface="+mj-lt"/>
                <a:ea typeface="+mj-ea"/>
                <a:cs typeface="+mj-cs"/>
              </a:rPr>
              <a:t>Filtered the data of earthquakes into two parts</a:t>
            </a:r>
            <a:br>
              <a:rPr lang="en-US" sz="2000" b="1" kern="1200"/>
            </a:br>
            <a:r>
              <a:rPr lang="en-US" sz="2000" kern="1200">
                <a:latin typeface="+mj-lt"/>
                <a:ea typeface="+mj-ea"/>
                <a:cs typeface="+mj-cs"/>
              </a:rPr>
              <a:t>- on land(countries)</a:t>
            </a:r>
            <a:br>
              <a:rPr lang="en-US" sz="2000" kern="1200"/>
            </a:br>
            <a:r>
              <a:rPr lang="en-US" sz="2000" kern="1200">
                <a:latin typeface="+mj-lt"/>
                <a:ea typeface="+mj-ea"/>
                <a:cs typeface="+mj-cs"/>
              </a:rPr>
              <a:t>- on extended borders(within the 2 degrees)</a:t>
            </a:r>
            <a:br>
              <a:rPr lang="en-US" sz="1400" kern="1200"/>
            </a:br>
            <a:endParaRPr lang="en-US" sz="1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2" name="Text Placeholder 3">
            <a:extLst>
              <a:ext uri="{FF2B5EF4-FFF2-40B4-BE49-F238E27FC236}">
                <a16:creationId xmlns:a16="http://schemas.microsoft.com/office/drawing/2014/main" id="{7D0B74DC-F91D-1F1D-9BCE-2764D51475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195730"/>
              </p:ext>
            </p:extLst>
          </p:nvPr>
        </p:nvGraphicFramePr>
        <p:xfrm>
          <a:off x="700617" y="2227792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595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D1800-0A4E-0669-933C-D6445F7A8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>
                <a:solidFill>
                  <a:schemeClr val="accent2">
                    <a:lumMod val="50000"/>
                  </a:schemeClr>
                </a:solidFill>
              </a:rPr>
              <a:t>Top 10 countries with highest frequency of earthquakes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64BB060-658C-0A26-6BEC-B4ECBD39F3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792" b="7514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47" name="Freeform: Shape 46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72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1042</Words>
  <Application>Microsoft Office PowerPoint</Application>
  <PresentationFormat>와이드스크린</PresentationFormat>
  <Paragraphs>95</Paragraphs>
  <Slides>20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Theme</vt:lpstr>
      <vt:lpstr>Earthquakes of 2010-2023:</vt:lpstr>
      <vt:lpstr>PowerPoint 프레젠테이션</vt:lpstr>
      <vt:lpstr>What is an earthquake?</vt:lpstr>
      <vt:lpstr>How do we measure and classify earthquakes?</vt:lpstr>
      <vt:lpstr>Data retrieval</vt:lpstr>
      <vt:lpstr>Earthquake Analysis by Country</vt:lpstr>
      <vt:lpstr>What is On Land and Extended Border ?</vt:lpstr>
      <vt:lpstr> Filtered the data of earthquakes into two parts - on land(countries) - on extended borders(within the 2 degrees) </vt:lpstr>
      <vt:lpstr>Top 10 countries with highest frequency of earthquakes</vt:lpstr>
      <vt:lpstr>Highest frequency of earthquakes by year</vt:lpstr>
      <vt:lpstr>Spatial view of the Earthquake Frequency</vt:lpstr>
      <vt:lpstr>Magnitude (&gt;5) &amp; Depth (&lt;100km) of all earthquakes from 2010 to 2023 </vt:lpstr>
      <vt:lpstr>Is There a Relationship Between Depth and Magnitude?</vt:lpstr>
      <vt:lpstr>Ranking Magnitude By Country</vt:lpstr>
      <vt:lpstr>Map Views of Maximum Earthquake Magnitude</vt:lpstr>
      <vt:lpstr>PowerPoint 프레젠테이션</vt:lpstr>
      <vt:lpstr>PowerPoint 프레젠테이션</vt:lpstr>
      <vt:lpstr>PowerPoint 프레젠테이션</vt:lpstr>
      <vt:lpstr>PowerPoint 프레젠테이션</vt:lpstr>
      <vt:lpstr>Summary &amp;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Earthquakes of 2023</dc:title>
  <dc:creator>Ben Wruck</dc:creator>
  <cp:lastModifiedBy>Ben Wruck</cp:lastModifiedBy>
  <cp:revision>3</cp:revision>
  <dcterms:created xsi:type="dcterms:W3CDTF">2024-01-18T19:44:56Z</dcterms:created>
  <dcterms:modified xsi:type="dcterms:W3CDTF">2024-01-30T09:18:53Z</dcterms:modified>
</cp:coreProperties>
</file>